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  <p:sldMasterId id="2147483696" r:id="rId2"/>
  </p:sldMasterIdLst>
  <p:notesMasterIdLst>
    <p:notesMasterId r:id="rId36"/>
  </p:notesMasterIdLst>
  <p:handoutMasterIdLst>
    <p:handoutMasterId r:id="rId37"/>
  </p:handoutMasterIdLst>
  <p:sldIdLst>
    <p:sldId id="280" r:id="rId3"/>
    <p:sldId id="289" r:id="rId4"/>
    <p:sldId id="308" r:id="rId5"/>
    <p:sldId id="312" r:id="rId6"/>
    <p:sldId id="282" r:id="rId7"/>
    <p:sldId id="283" r:id="rId8"/>
    <p:sldId id="309" r:id="rId9"/>
    <p:sldId id="319" r:id="rId10"/>
    <p:sldId id="313" r:id="rId11"/>
    <p:sldId id="288" r:id="rId12"/>
    <p:sldId id="263" r:id="rId13"/>
    <p:sldId id="269" r:id="rId14"/>
    <p:sldId id="321" r:id="rId15"/>
    <p:sldId id="311" r:id="rId16"/>
    <p:sldId id="290" r:id="rId17"/>
    <p:sldId id="322" r:id="rId18"/>
    <p:sldId id="291" r:id="rId19"/>
    <p:sldId id="292" r:id="rId20"/>
    <p:sldId id="317" r:id="rId21"/>
    <p:sldId id="286" r:id="rId22"/>
    <p:sldId id="323" r:id="rId23"/>
    <p:sldId id="293" r:id="rId24"/>
    <p:sldId id="324" r:id="rId25"/>
    <p:sldId id="295" r:id="rId26"/>
    <p:sldId id="325" r:id="rId27"/>
    <p:sldId id="294" r:id="rId28"/>
    <p:sldId id="320" r:id="rId29"/>
    <p:sldId id="305" r:id="rId30"/>
    <p:sldId id="326" r:id="rId31"/>
    <p:sldId id="327" r:id="rId32"/>
    <p:sldId id="310" r:id="rId33"/>
    <p:sldId id="315" r:id="rId34"/>
    <p:sldId id="328" r:id="rId35"/>
  </p:sldIdLst>
  <p:sldSz cx="9144000" cy="6858000" type="screen4x3"/>
  <p:notesSz cx="6645275" cy="9775825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6969"/>
    <a:srgbClr val="FF9191"/>
    <a:srgbClr val="00988D"/>
    <a:srgbClr val="0070C0"/>
    <a:srgbClr val="5679ED"/>
    <a:srgbClr val="000000"/>
    <a:srgbClr val="EAEAEA"/>
    <a:srgbClr val="FDEBE7"/>
    <a:srgbClr val="0F1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83707" autoAdjust="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pPr rtl="0"/>
              <a:t>16.10.2025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16.10.2025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0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73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4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49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69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53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5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54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5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9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48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8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39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33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0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1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2A795-6F94-4A96-B820-B9038480D0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8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4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12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13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13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298639" y="3733800"/>
            <a:ext cx="6561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2467405" y="4668820"/>
            <a:ext cx="6676595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2467405" y="761998"/>
            <a:ext cx="6676595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9"/>
            <a:ext cx="24003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967" y="1298449"/>
            <a:ext cx="5390647" cy="2922551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967" y="4876090"/>
            <a:ext cx="5390647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7EFAA-F955-40EB-80DD-D3B6CCD83F28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05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8" name="Прямоугольник 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AC9FE-22A4-4117-A12B-82AF918A6FB6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13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61433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11E6150-7F55-45EE-9DC0-D1548575D1DA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708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1"/>
            <a:ext cx="6840162" cy="3304549"/>
          </a:xfrm>
        </p:spPr>
        <p:txBody>
          <a:bodyPr rtlCol="0" anchor="ctr" anchorCtr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50" cap="none" spc="0" baseline="0">
                <a:solidFill>
                  <a:schemeClr val="bg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29F7E211-7B2F-433F-B873-302F158C2DAD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407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6541962" y="761104"/>
            <a:ext cx="2602039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37674" y="2345168"/>
            <a:ext cx="221061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429925" y="761104"/>
            <a:ext cx="6048869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51" y="860611"/>
            <a:ext cx="54864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5C8F7F6-07EB-42F4-B3E2-BD57A03A4EC8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6"/>
            <a:ext cx="371139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26182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E4D0FE-CFAB-4243-973C-CF37A2524939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180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01951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05180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16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56" y="263842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964A270-D525-4889-BB7C-44055F0DAD99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75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о значками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95344" y="2524914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6838548" y="2524913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6838548" y="765852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68" y="2641545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511" y="2531098"/>
            <a:ext cx="282101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52" y="263337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68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</p:spPr>
        <p:txBody>
          <a:bodyPr rtlCol="0"/>
          <a:lstStyle/>
          <a:p>
            <a:pPr rtl="0"/>
            <a:r>
              <a:rPr lang="ru-RU" noProof="0" dirty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3033348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5809519" y="1065453"/>
            <a:ext cx="3334483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2"/>
            <a:ext cx="3033349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7" y="2795380"/>
            <a:ext cx="2527134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2250" noProof="0" smtClean="0"/>
              <a:t>Образец заголовка</a:t>
            </a:r>
            <a:endParaRPr lang="ru-RU" sz="2250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898" y="1206482"/>
            <a:ext cx="3059723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6424D5D4-2F6A-450F-9F7E-C009FB77CDC4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66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D5865DC1-0C04-46AF-9E47-65C4D7F465EC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0"/>
            <a:ext cx="31602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84770"/>
            <a:ext cx="3548993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3225244"/>
            <a:ext cx="3548993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981" y="3225244"/>
            <a:ext cx="31602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723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D656897-F107-4EEC-B280-C14935F8D857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980" y="2684770"/>
            <a:ext cx="3176870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684769"/>
            <a:ext cx="3548993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972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 dirty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864110"/>
            <a:ext cx="221061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277B4AC-C8FF-49B2-806C-40A251B13E40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90" y="2686640"/>
            <a:ext cx="2210611" cy="3244184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1951" y="864111"/>
            <a:ext cx="5614590" cy="506671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544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112D0F47-1131-4B73-ADDF-9BB0D62411C6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49" y="2684770"/>
            <a:ext cx="944861" cy="330454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1" y="2684770"/>
            <a:ext cx="6840163" cy="33045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291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096CDD6F-1976-4058-889F-DD54D8B44503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570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3A1FE746-B31F-4588-A582-4711CC6145E6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98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blipFill dpi="0" rotWithShape="1">
          <a:blip r:embed="rId17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fld id="{D4AC7862-6AC3-4BDE-B5DE-3470BA02503C}" type="datetime1">
              <a:rPr lang="ru-RU" noProof="0" smtClean="0"/>
              <a:pPr rtl="0"/>
              <a:t>16.10.2025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  <a:p>
            <a:pPr rtl="0"/>
            <a:r>
              <a:rPr lang="ru-RU" noProof="0" dirty="0"/>
              <a:t> Добавить нижний колонтитул 	</a:t>
            </a:r>
          </a:p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03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iko@rikc.by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mailto:niko@rikc.b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iko.unibel.b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83532" y="4830617"/>
            <a:ext cx="5535612" cy="840509"/>
          </a:xfrm>
          <a:solidFill>
            <a:srgbClr val="0070C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405000" tIns="45720" rIns="270000" bIns="45720" rtlCol="0" anchor="ctr" anchorCtr="0">
            <a:normAutofit fontScale="40000" lnSpcReduction="20000"/>
          </a:bodyPr>
          <a:lstStyle/>
          <a:p>
            <a:endParaRPr lang="x-none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x-none" sz="3000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ru-RU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РЕСПУБЛИКАНСКИЙ ИНСТИТУТ КОНТРОЛЯ ЗНАНИЙ</a:t>
            </a:r>
            <a:r>
              <a:rPr lang="ru-RU" sz="3000" spc="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83532" y="2004291"/>
            <a:ext cx="5535612" cy="2623126"/>
          </a:xfrm>
          <a:solidFill>
            <a:srgbClr val="0070C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405000" tIns="45720" rIns="270000" bIns="45720" rtlCol="0" anchor="ctr">
            <a:normAutofit/>
          </a:bodyPr>
          <a:lstStyle/>
          <a:p>
            <a:pPr rtl="0"/>
            <a:r>
              <a:rPr lang="x-none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</a:t>
            </a:r>
            <a:r>
              <a:rPr lang="x-none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нагрузочного тестирования платформы для проведения</a:t>
            </a:r>
            <a:r>
              <a:rPr lang="x-none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</a:t>
            </a: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репетиции НИКО</a:t>
            </a:r>
            <a:endParaRPr lang="ru-RU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12" y="32512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210099"/>
              </p:ext>
            </p:extLst>
          </p:nvPr>
        </p:nvGraphicFramePr>
        <p:xfrm>
          <a:off x="182618" y="1246910"/>
          <a:ext cx="8804364" cy="5366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182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4402182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11566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b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lang="x-none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иагностическая работа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240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 нагрузочном тестировании не проводится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200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" sz="14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ts val="2800"/>
                        </a:lnSpc>
                        <a:buFont typeface="Wingdings" panose="05000000000000000000" pitchFamily="2" charset="2"/>
                        <a:buNone/>
                      </a:pPr>
                      <a:endParaRPr lang="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8508" y="2627178"/>
            <a:ext cx="4036291" cy="1465705"/>
          </a:xfrm>
          <a:prstGeom prst="roundRect">
            <a:avLst/>
          </a:prstGeom>
          <a:solidFill>
            <a:srgbClr val="5679E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1 (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минут)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kumimoji="0" lang="x-none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и 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kumimoji="0" lang="x-none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и финансовая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45199" y="4314194"/>
            <a:ext cx="2262909" cy="313595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ерерыв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8509" y="4849101"/>
            <a:ext cx="4036288" cy="1505252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2 (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минут)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kumimoji="0" lang="x-none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видам грамотности: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и 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marR="0" lvl="0" indent="-1285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kumimoji="0" lang="x-none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и финансовая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16773" y="2821167"/>
            <a:ext cx="3999346" cy="763732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учащихся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16773" y="3888788"/>
            <a:ext cx="3999346" cy="7632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законных представителей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16774" y="4955877"/>
            <a:ext cx="3999345" cy="1254755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нкетирование </a:t>
            </a:r>
            <a:r>
              <a:rPr kumimoji="0" lang="x-non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</a:t>
            </a:r>
            <a:r>
              <a:rPr kumimoji="0" lang="x-none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работников (включая представителей администрации УО)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95564" y="313603"/>
            <a:ext cx="7509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Учащимся предлагается пройти тестирование на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русском или белорусском языке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(по выбору).</a:t>
            </a:r>
            <a:endParaRPr lang="ru-RU" sz="2400" dirty="0"/>
          </a:p>
        </p:txBody>
      </p:sp>
      <p:cxnSp>
        <p:nvCxnSpPr>
          <p:cNvPr id="30" name="Прямая со стрелкой 29"/>
          <p:cNvCxnSpPr>
            <a:stCxn id="11" idx="2"/>
            <a:endCxn id="15" idx="0"/>
          </p:cNvCxnSpPr>
          <p:nvPr/>
        </p:nvCxnSpPr>
        <p:spPr>
          <a:xfrm>
            <a:off x="2376654" y="4092883"/>
            <a:ext cx="0" cy="221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5" idx="2"/>
            <a:endCxn id="18" idx="0"/>
          </p:cNvCxnSpPr>
          <p:nvPr/>
        </p:nvCxnSpPr>
        <p:spPr>
          <a:xfrm flipH="1">
            <a:off x="2376653" y="4627789"/>
            <a:ext cx="1" cy="2213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" y="412852"/>
            <a:ext cx="8645863" cy="1300172"/>
          </a:xfrm>
        </p:spPr>
        <p:txBody>
          <a:bodyPr rtlCol="0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РЕГИОНАЛЬНЫХ КООРДИНАТОРОВ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16" y="1912292"/>
            <a:ext cx="7832437" cy="1220090"/>
          </a:xfrm>
        </p:spPr>
        <p:txBody>
          <a:bodyPr>
            <a:no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взаимодействия между РИКЗ, ГИАЦ и учреждениями образования, отобранными для участия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тестировании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0349" y="3348435"/>
            <a:ext cx="2520000" cy="900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координаторы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1630" y="3348435"/>
            <a:ext cx="2520000" cy="900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РИКЗ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9069" y="3348435"/>
            <a:ext cx="2520000" cy="900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ГИАЦ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0349" y="4721183"/>
            <a:ext cx="2520000" cy="900000"/>
          </a:xfrm>
          <a:prstGeom prst="roundRect">
            <a:avLst/>
          </a:prstGeom>
          <a:solidFill>
            <a:srgbClr val="567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64" y="4880427"/>
            <a:ext cx="1581885" cy="1581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90" y="4886040"/>
            <a:ext cx="1502384" cy="1502384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  <a:endCxn id="7" idx="1"/>
          </p:cNvCxnSpPr>
          <p:nvPr/>
        </p:nvCxnSpPr>
        <p:spPr>
          <a:xfrm>
            <a:off x="2871630" y="3798435"/>
            <a:ext cx="468719" cy="0"/>
          </a:xfrm>
          <a:prstGeom prst="straightConnector1">
            <a:avLst/>
          </a:prstGeom>
          <a:ln w="50800" cmpd="dbl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3"/>
            <a:endCxn id="10" idx="1"/>
          </p:cNvCxnSpPr>
          <p:nvPr/>
        </p:nvCxnSpPr>
        <p:spPr>
          <a:xfrm>
            <a:off x="5860349" y="3798435"/>
            <a:ext cx="468720" cy="0"/>
          </a:xfrm>
          <a:prstGeom prst="straightConnector1">
            <a:avLst/>
          </a:prstGeom>
          <a:ln w="50800" cmpd="dbl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11" idx="0"/>
          </p:cNvCxnSpPr>
          <p:nvPr/>
        </p:nvCxnSpPr>
        <p:spPr>
          <a:xfrm>
            <a:off x="4600349" y="4248435"/>
            <a:ext cx="0" cy="472748"/>
          </a:xfrm>
          <a:prstGeom prst="straightConnector1">
            <a:avLst/>
          </a:prstGeom>
          <a:ln w="50800" cmpd="dbl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4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7" y="293668"/>
            <a:ext cx="8774546" cy="1221093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ТЕСТИРОВАНИЕ</a:t>
            </a: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x-none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lang="x-none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491" y="1545241"/>
            <a:ext cx="8065159" cy="1290326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тестирования компьютерной техник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образования,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участвующих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нагрузочном тестировании,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19 октября</a:t>
            </a:r>
            <a:endParaRPr lang="x-none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86" y="2900673"/>
            <a:ext cx="5353564" cy="2640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32509" y="5660038"/>
            <a:ext cx="8488218" cy="889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 технической готовности по региону (г. Минску) выслать </a:t>
            </a:r>
            <a:r>
              <a:rPr lang="x-none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почту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niko@rikc.by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ноября</a:t>
            </a:r>
            <a:endParaRPr lang="x-none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86491" y="3385120"/>
            <a:ext cx="2590827" cy="167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lnSpc>
                <a:spcPct val="100000"/>
              </a:lnSpc>
              <a:buFont typeface="Corbel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актов готовности УО от районных координаторов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31" y="423921"/>
            <a:ext cx="8225518" cy="1053890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x-none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lang="x-none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36" y="1587333"/>
            <a:ext cx="6937137" cy="2458182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Получение доступа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РИКЗ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автоматизированную информационную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АС)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октября</a:t>
            </a:r>
            <a:endParaRPr lang="x-none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в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информации о районных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координаторах </a:t>
            </a:r>
            <a:r>
              <a:rPr lang="x-non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позднее 11 октября</a:t>
            </a:r>
            <a:endParaRPr lang="x-none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8128" y="4017808"/>
            <a:ext cx="8558646" cy="2530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lnSpc>
                <a:spcPct val="100000"/>
              </a:lnSpc>
              <a:spcBef>
                <a:spcPts val="1800"/>
              </a:spcBef>
              <a:buFont typeface="Corbel" pitchFamily="34" charset="0"/>
              <a:buNone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своевременности и корректности внесения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 АС об учреждениях образования и учащихся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spcBef>
                <a:spcPts val="1800"/>
              </a:spcBef>
              <a:buFont typeface="Corbel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Предоставление в РИКЗ замечаний и предложений по работе платформы, полученных в ходе нагрузочного тестирования, на почту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niko@rikc.by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22 октября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7" y="2187774"/>
            <a:ext cx="15621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6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91848"/>
            <a:ext cx="8442035" cy="1315303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x-none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lang="x-none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0255" y="1659376"/>
            <a:ext cx="7186518" cy="1878151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организационно-методических совещаний для специалистов отделов (управлений) образования рай(гор)исполкомов, районных (городских) 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учебно-методических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кабинетов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8" y="5354518"/>
            <a:ext cx="1246788" cy="931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8" y="3724920"/>
            <a:ext cx="1208309" cy="1208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7" y="1659376"/>
            <a:ext cx="1318610" cy="131861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690255" y="3724920"/>
            <a:ext cx="7186518" cy="1629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lnSpc>
                <a:spcPct val="100000"/>
              </a:lnSpc>
              <a:spcBef>
                <a:spcPts val="1800"/>
              </a:spcBef>
              <a:buFont typeface="Corbel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Размещение памятки для учащихся по подготовке к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(репетиции НИКО)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сайтах и информационных стендах учреждений образования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690255" y="5511530"/>
            <a:ext cx="7186518" cy="11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lnSpc>
                <a:spcPct val="100000"/>
              </a:lnSpc>
              <a:spcBef>
                <a:spcPts val="1800"/>
              </a:spcBef>
              <a:buFont typeface="Corbel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родительских собраний по вопросам подготовки к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529161"/>
            <a:ext cx="8368144" cy="1124138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РАЙОННЫХ КООРДИНАТОРОВ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5" y="1867562"/>
            <a:ext cx="8072581" cy="4745672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компьютерной техники в учреждениях образования, отобранных для участия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нагрузочном тестировании,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 организаторами НИКО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19 октября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Получение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 готовности УО от организаторов НИКО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Передача информации о готовности по району региональному координатору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от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координаторов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нагрузочного тестирования </a:t>
            </a:r>
            <a:r>
              <a:rPr lang="x-non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октября</a:t>
            </a:r>
            <a:endParaRPr lang="x-none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649229"/>
            <a:ext cx="8368144" cy="1124138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РАЙОННЫХ КООРДИНАТОРОВ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364" y="2070754"/>
            <a:ext cx="7934036" cy="4542482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организаторах НИКО в 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октября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отбора участников для участия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нагрузочном тестировании</a:t>
            </a:r>
            <a:endParaRPr lang="x-none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своевременности и корректности внесения данных в АС об учреждениях образования и учащихся</a:t>
            </a: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7" y="426896"/>
            <a:ext cx="8395855" cy="1060154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x-non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 НИКО </a:t>
            </a:r>
            <a:r>
              <a:rPr lang="x-none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2" y="1634833"/>
            <a:ext cx="8321963" cy="4978391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компьютерной техники 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отобранных для участия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нагрузочном тестировании,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районными координаторами)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Заполнение акта готовности УО; передача акта районному координатору</a:t>
            </a:r>
          </a:p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от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координаторов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x-non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октября</a:t>
            </a:r>
            <a:endParaRPr lang="x-none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 информации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учащихся,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для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последующей авторизации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(логин и пароль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999" y="1560948"/>
            <a:ext cx="8201894" cy="5052279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отбора участников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нагрузочного тестирования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процедурой исследования</a:t>
            </a:r>
          </a:p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аудиторий для проведения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количество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компьютеров, режим проветривания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тишины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дисциплины,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пребывания участников НИКО)</a:t>
            </a:r>
          </a:p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Назначение для сопровождения в аудитории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40000" indent="-216000">
              <a:lnSpc>
                <a:spcPct val="100000"/>
              </a:lnSpc>
              <a:spcBef>
                <a:spcPts val="600"/>
              </a:spcBef>
              <a:buClrTx/>
              <a:buSzPct val="100000"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педагогических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преподающих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классах(группах), в которых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обучаются учащиеся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216000">
              <a:lnSpc>
                <a:spcPct val="100000"/>
              </a:lnSpc>
              <a:spcBef>
                <a:spcPts val="0"/>
              </a:spcBef>
              <a:buClrTx/>
              <a:buSzPct val="100000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 технологий</a:t>
            </a:r>
          </a:p>
          <a:p>
            <a:pPr marL="3429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x-none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3 рабочих дня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314037" y="371480"/>
            <a:ext cx="8395855" cy="106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r>
              <a:rPr lang="x-none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ОРГАНИЗАТОРОВ НИКО В УО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098" y="527419"/>
            <a:ext cx="7406640" cy="13563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КОМПЬЮТЕРНЫХ ТЕХНОЛОГИЙ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27" y="2183043"/>
            <a:ext cx="8275782" cy="1770105"/>
          </a:xfrm>
        </p:spPr>
        <p:txBody>
          <a:bodyPr>
            <a:noAutofit/>
          </a:bodyPr>
          <a:lstStyle/>
          <a:p>
            <a:pPr marL="34290" indent="0" algn="just">
              <a:lnSpc>
                <a:spcPct val="100000"/>
              </a:lnSpc>
              <a:buNone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тестирования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специалист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компьютерных технологий устанавливает на каждый компьютер (рабочее место)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нужно скачать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сайта:</a:t>
            </a: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" y="5049750"/>
            <a:ext cx="8503423" cy="148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25092" y="3995459"/>
            <a:ext cx="7404653" cy="1019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100000"/>
              </a:lnSpc>
              <a:spcBef>
                <a:spcPts val="600"/>
              </a:spcBef>
              <a:buFont typeface="Corbel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https://niko.unibel.by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lnSpc>
                <a:spcPct val="100000"/>
              </a:lnSpc>
              <a:spcBef>
                <a:spcPts val="600"/>
              </a:spcBef>
              <a:buFont typeface="Corbel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(значок находится в адресной строке)</a:t>
            </a:r>
          </a:p>
        </p:txBody>
      </p:sp>
    </p:spTree>
    <p:extLst>
      <p:ext uri="{BB962C8B-B14F-4D97-AF65-F5344CB8AC3E}">
        <p14:creationId xmlns:p14="http://schemas.microsoft.com/office/powerpoint/2010/main" val="16107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7" y="1115479"/>
            <a:ext cx="8765309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lang="x-none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72" y="2885277"/>
            <a:ext cx="2094807" cy="21100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855" y="3032347"/>
            <a:ext cx="6049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x-non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Инструкци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</a:t>
            </a:r>
            <a:r>
              <a:rPr kumimoji="0" lang="x-non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x-non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x-non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порядке проведения мероприятия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x-non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Национальное исследование качества образования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6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250179"/>
            <a:ext cx="6404135" cy="738112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endParaRPr lang="ru-RU" sz="2800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481569"/>
              </p:ext>
            </p:extLst>
          </p:nvPr>
        </p:nvGraphicFramePr>
        <p:xfrm>
          <a:off x="184727" y="969819"/>
          <a:ext cx="8783782" cy="568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782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</a:tblGrid>
              <a:tr h="749588">
                <a:tc>
                  <a:txBody>
                    <a:bodyPr/>
                    <a:lstStyle/>
                    <a:p>
                      <a:pPr algn="ctr" rtl="0"/>
                      <a:r>
                        <a:rPr lang="be-BY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x-none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нагрузочного тестирования</a:t>
                      </a:r>
                      <a:r>
                        <a:rPr lang="x-none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240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УО</a:t>
                      </a:r>
                      <a:r>
                        <a:rPr lang="x-none" sz="240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940010">
                <a:tc>
                  <a:txBody>
                    <a:bodyPr/>
                    <a:lstStyle/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be-BY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роведение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тестирования</a:t>
                      </a:r>
                      <a:r>
                        <a:rPr lang="x-none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в аудитории осуществляется </a:t>
                      </a:r>
                      <a:r>
                        <a:rPr lang="x-none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x-none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педагогическими работниками, а также обязательно присутствие специалиста в области компьютерных технологий.</a:t>
                      </a: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Отобранные для участия учащиеся допускаются в аудиторию и размещаются согласно списку участников (по алфавиту).</a:t>
                      </a:r>
                      <a:endParaRPr lang="x-none" sz="24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2400" b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Допуск учащихся </a:t>
                      </a:r>
                      <a:r>
                        <a:rPr lang="x-none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аудиторию осуществляется на основании документа</a:t>
                      </a:r>
                      <a:r>
                        <a:rPr lang="x-none" sz="2400" b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удостоверяющего</a:t>
                      </a:r>
                      <a:r>
                        <a:rPr lang="ru-RU" sz="24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2400" b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личность</a:t>
                      </a:r>
                      <a:r>
                        <a:rPr lang="x-none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x-none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Педагогический работник, сопровождающий проведение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тестирования</a:t>
                      </a:r>
                      <a:r>
                        <a:rPr lang="x-none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в аудитории, проводит инструктаж учащихся о требованиях к </a:t>
                      </a:r>
                      <a:r>
                        <a:rPr lang="x-none" sz="2400" b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проведению НИКО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x-none" sz="2400" b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x-none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п.34 Инструкции о порядке проведения </a:t>
                      </a:r>
                      <a:r>
                        <a:rPr lang="x-none" sz="2400" b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НИКО).</a:t>
                      </a:r>
                      <a:endParaRPr lang="x-none" sz="24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250179"/>
            <a:ext cx="6404135" cy="738112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endParaRPr lang="ru-RU" sz="2800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836576"/>
              </p:ext>
            </p:extLst>
          </p:nvPr>
        </p:nvGraphicFramePr>
        <p:xfrm>
          <a:off x="184727" y="969818"/>
          <a:ext cx="8783782" cy="569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3782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</a:tblGrid>
              <a:tr h="748800">
                <a:tc>
                  <a:txBody>
                    <a:bodyPr/>
                    <a:lstStyle/>
                    <a:p>
                      <a:pPr algn="ctr" rtl="0"/>
                      <a:r>
                        <a:rPr lang="be-BY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x-none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проведения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нагрузочного тестирования</a:t>
                      </a:r>
                      <a:r>
                        <a:rPr lang="x-none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240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УО</a:t>
                      </a:r>
                      <a:r>
                        <a:rPr lang="x-none" sz="240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944048">
                <a:tc>
                  <a:txBody>
                    <a:bodyPr/>
                    <a:lstStyle/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ru-RU" sz="24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Учащиеся вводят свои логин и пароль для входа в личный кабинет.</a:t>
                      </a:r>
                      <a:endParaRPr lang="en-US" sz="2400" b="0" baseline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ru-RU" sz="24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Проведение инструктажа и авторизация учащихся в системе осуществляются 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за 15 минут(!) </a:t>
                      </a:r>
                      <a:r>
                        <a:rPr lang="ru-RU" sz="24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 начала тестирования.</a:t>
                      </a: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ru-RU" sz="24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11.00 учащиеся приступают к тестированию.</a:t>
                      </a:r>
                      <a:endParaRPr lang="x-none" sz="24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be-BY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x-none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существляется выполнение учащимися на компьютере диагностической работы.</a:t>
                      </a: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be-BY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x-none" sz="2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едагогические</a:t>
                      </a:r>
                      <a:r>
                        <a:rPr lang="x-none" sz="24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работники принимают листы для рабочих записей и осуществляют контроль отправки выполненной </a:t>
                      </a:r>
                      <a:r>
                        <a:rPr lang="x-none" sz="2400" b="0" baseline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работы.</a:t>
                      </a:r>
                      <a:endParaRPr lang="x-none" sz="2400" b="0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7" y="1103752"/>
            <a:ext cx="8544264" cy="3108032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моменты: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Tx/>
              <a:buSzPct val="100000"/>
              <a:buFont typeface="+mj-lt"/>
              <a:buAutoNum type="arabicPeriod"/>
            </a:pP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нагрузочного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и репетиции НИКО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выполняют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x-none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диагностическую работу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Анкетирование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 и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учащихся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нагрузочного тестирования  и репетиции НИКО не проводится.</a:t>
            </a:r>
            <a:endParaRPr lang="x-none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250179"/>
            <a:ext cx="6404135" cy="738112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endParaRPr lang="ru-RU" sz="2800" dirty="0">
              <a:latin typeface="Rockwell" panose="020606030202050204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582" y="4304962"/>
            <a:ext cx="3519412" cy="18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24042"/>
              </p:ext>
            </p:extLst>
          </p:nvPr>
        </p:nvGraphicFramePr>
        <p:xfrm>
          <a:off x="434109" y="1777853"/>
          <a:ext cx="8183418" cy="4050291"/>
        </p:xfrm>
        <a:graphic>
          <a:graphicData uri="http://schemas.openxmlformats.org/drawingml/2006/table">
            <a:tbl>
              <a:tblPr firstRow="1" firstCol="1" bandRow="1"/>
              <a:tblGrid>
                <a:gridCol w="5172364">
                  <a:extLst>
                    <a:ext uri="{9D8B030D-6E8A-4147-A177-3AD203B41FA5}">
                      <a16:colId xmlns:a16="http://schemas.microsoft.com/office/drawing/2014/main" val="848139259"/>
                    </a:ext>
                  </a:extLst>
                </a:gridCol>
                <a:gridCol w="3011054">
                  <a:extLst>
                    <a:ext uri="{9D8B030D-6E8A-4147-A177-3AD203B41FA5}">
                      <a16:colId xmlns:a16="http://schemas.microsoft.com/office/drawing/2014/main" val="3524704976"/>
                    </a:ext>
                  </a:extLst>
                </a:gridCol>
              </a:tblGrid>
              <a:tr h="915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функциональной грамотности учащихся УО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x-none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октября</a:t>
                      </a:r>
                      <a:r>
                        <a:rPr lang="x-none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x-none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2400" b="1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x-none" sz="2400" b="1" kern="1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543504"/>
                  </a:ext>
                </a:extLst>
              </a:tr>
              <a:tr h="937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учащихся УО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325226"/>
                  </a:ext>
                </a:extLst>
              </a:tr>
              <a:tr h="915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педагогических работников УО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0275369"/>
                  </a:ext>
                </a:extLst>
              </a:tr>
              <a:tr h="1282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законных представителей несовершеннолетних учащихся УО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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256042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250179"/>
            <a:ext cx="6404135" cy="738112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endParaRPr lang="ru-RU" sz="2800" dirty="0">
              <a:latin typeface="Rockwell" panose="02060603020205020403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14037" y="1112988"/>
            <a:ext cx="8544264" cy="641933"/>
          </a:xfrm>
        </p:spPr>
        <p:txBody>
          <a:bodyPr>
            <a:norm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</a:t>
            </a:r>
            <a:endParaRPr lang="x-none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191488"/>
            <a:ext cx="8571972" cy="5283204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60000" lvl="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вариантов диагностической работы будет осуществляться во время  запуска тестов учащимися (на нагрузочном тестировании и репетиции НИКО).</a:t>
            </a:r>
          </a:p>
          <a:p>
            <a:pPr marL="36000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A66AC"/>
              </a:buClr>
              <a:buSzPct val="100000"/>
              <a:buNone/>
            </a:pP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x-none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диагностической работы для каждого учащегося, отобранного для участия в </a:t>
            </a:r>
            <a:r>
              <a:rPr lang="x-none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</a:t>
            </a:r>
            <a:r>
              <a:rPr lang="x-none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 для проведения </a:t>
            </a:r>
            <a:r>
              <a:rPr lang="x-none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b="1" i="1" dirty="0" smtClean="0">
                <a:solidFill>
                  <a:srgbClr val="FF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x-none" sz="2400" b="1" i="1" dirty="0">
                <a:solidFill>
                  <a:srgbClr val="FF69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чем за 2 календарных дня </a:t>
            </a:r>
            <a:r>
              <a:rPr lang="x-none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проведения НИКО</a:t>
            </a:r>
            <a:r>
              <a:rPr lang="x-none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п. 30 Инструкции)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250179"/>
            <a:ext cx="6404135" cy="738112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endParaRPr lang="ru-RU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200723"/>
            <a:ext cx="8571972" cy="5283193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60000" lvl="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 startAt="3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рассадки учащихся в аудитории при проведении нагрузочного тестирования и репетиции НИКО не применяется.</a:t>
            </a:r>
          </a:p>
          <a:p>
            <a:pPr marL="36000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A66AC"/>
              </a:buClr>
              <a:buSzPct val="100000"/>
              <a:buNone/>
            </a:pP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проведения НИКО в учреждении образования составляет схему рассадки с учётом распределения вариантов диагностической работы.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п. 30 Инструкции)</a:t>
            </a:r>
            <a:endParaRPr lang="x-none" sz="2400" b="1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 startAt="4"/>
            </a:pP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нагрузочного тестирования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сопровождают педагогические работники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преподающие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классах (группах), в которых обучаются и воспитываются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250179"/>
            <a:ext cx="6404135" cy="738112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endParaRPr lang="ru-RU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5" y="4591416"/>
            <a:ext cx="8098431" cy="2024608"/>
          </a:xfrm>
          <a:prstGeom prst="rect">
            <a:avLst/>
          </a:prstGeom>
        </p:spPr>
      </p:pic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250179"/>
            <a:ext cx="6404135" cy="738112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endParaRPr lang="ru-RU" sz="2800" dirty="0">
              <a:latin typeface="Rockwell" panose="020606030202050204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04801" y="1052947"/>
            <a:ext cx="8571972" cy="5283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важные моменты (продолжение):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+mj-lt"/>
              <a:buAutoNum type="arabicPeriod" startAt="5"/>
            </a:pP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в аудитории</a:t>
            </a:r>
          </a:p>
          <a:p>
            <a:pPr marL="7029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</a:pP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размещение участников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endParaRPr lang="x-none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29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</a:pP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листы для записей, ручки, карандаши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калькуляторы</a:t>
            </a:r>
            <a:endParaRPr lang="x-none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2900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itchFamily="2" charset="2"/>
              <a:buChar char="v"/>
            </a:pP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эвакуацию в случае чрезвычайных ситуаций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+mj-lt"/>
              <a:buAutoNum type="arabicPeriod" startAt="6"/>
            </a:pPr>
            <a:r>
              <a:rPr lang="be-BY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включается время, выделенное на инструктаж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авторизаци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x-none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rbel" pitchFamily="34" charset="0"/>
              <a:buNone/>
            </a:pP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942" y="2124364"/>
            <a:ext cx="8193349" cy="4479619"/>
          </a:xfrm>
        </p:spPr>
        <p:txBody>
          <a:bodyPr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сохранности и конфиденциальности всех материалов исследования.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обстоятельствах НЕ РАЗРЕШАЕТСЯ копировать защищенные/конфиденциальные материалы НИКО.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сессий запрещена.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v"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Настоятельно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принять все меры безопасности, чтобы учащиеся не могли сфотографировать материалы 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мобильных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телефонов или электронных устройств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7" y="919116"/>
            <a:ext cx="1082473" cy="108247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33" y="250179"/>
            <a:ext cx="6404135" cy="738112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endParaRPr lang="ru-RU" sz="2800" dirty="0">
              <a:latin typeface="Rockwell" panose="020606030202050204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586060" y="1088637"/>
            <a:ext cx="7086885" cy="743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260648"/>
            <a:ext cx="7406640" cy="658468"/>
          </a:xfrm>
        </p:spPr>
        <p:txBody>
          <a:bodyPr>
            <a:normAutofit/>
          </a:bodyPr>
          <a:lstStyle/>
          <a:p>
            <a:pPr algn="ctr"/>
            <a:r>
              <a:rPr lang="x-non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РИКЗ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0" y="2244446"/>
            <a:ext cx="8632017" cy="3158824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000" indent="-360000">
              <a:lnSpc>
                <a:spcPts val="24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x-none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</a:t>
            </a:r>
            <a:r>
              <a:rPr lang="x-non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родителей, для учащихся</a:t>
            </a:r>
            <a:r>
              <a:rPr 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ts val="24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x-none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x-non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</a:t>
            </a:r>
            <a:r>
              <a:rPr 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организаторов в УО)</a:t>
            </a:r>
            <a:endParaRPr lang="x-non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ts val="24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x-none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x-non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НИКО (для внешних наблюдателей)</a:t>
            </a:r>
          </a:p>
          <a:p>
            <a:pPr marL="360000" indent="-360000">
              <a:lnSpc>
                <a:spcPts val="24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x-none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x-non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информирования </a:t>
            </a:r>
            <a:r>
              <a:rPr 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НИКО</a:t>
            </a:r>
          </a:p>
          <a:p>
            <a:pPr marL="360000" indent="-360000">
              <a:lnSpc>
                <a:spcPts val="24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информирования учащихся о репетиции НИКО</a:t>
            </a:r>
            <a:endParaRPr lang="x-none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ts val="24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x-none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x-non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отбору учащихся в </a:t>
            </a:r>
            <a:r>
              <a:rPr 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lnSpc>
                <a:spcPts val="24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готовности учреждения образования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84793"/>
              </p:ext>
            </p:extLst>
          </p:nvPr>
        </p:nvGraphicFramePr>
        <p:xfrm>
          <a:off x="175491" y="1357742"/>
          <a:ext cx="8829964" cy="7389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7854">
                  <a:extLst>
                    <a:ext uri="{9D8B030D-6E8A-4147-A177-3AD203B41FA5}">
                      <a16:colId xmlns:a16="http://schemas.microsoft.com/office/drawing/2014/main" val="4260368397"/>
                    </a:ext>
                  </a:extLst>
                </a:gridCol>
                <a:gridCol w="6022110">
                  <a:extLst>
                    <a:ext uri="{9D8B030D-6E8A-4147-A177-3AD203B41FA5}">
                      <a16:colId xmlns:a16="http://schemas.microsoft.com/office/drawing/2014/main" val="3387415095"/>
                    </a:ext>
                  </a:extLst>
                </a:gridCol>
              </a:tblGrid>
              <a:tr h="738908">
                <a:tc>
                  <a:txBody>
                    <a:bodyPr/>
                    <a:lstStyle/>
                    <a:p>
                      <a:pPr marL="180000" indent="360000">
                        <a:lnSpc>
                          <a:spcPts val="24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x-none" sz="24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координаторов</a:t>
                      </a:r>
                    </a:p>
                    <a:p>
                      <a:pPr marL="180000" indent="360000">
                        <a:lnSpc>
                          <a:spcPts val="24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x-none" sz="24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0" indent="360000">
                        <a:lnSpc>
                          <a:spcPts val="24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x-none" sz="24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организаторов в УО</a:t>
                      </a:r>
                    </a:p>
                    <a:p>
                      <a:pPr marL="360000" indent="360000">
                        <a:lnSpc>
                          <a:spcPts val="24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x-none" sz="24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экспертов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4880179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254004" y="1089353"/>
            <a:ext cx="8673573" cy="39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lnSpc>
                <a:spcPct val="60000"/>
              </a:lnSpc>
              <a:buFont typeface="Corbel" pitchFamily="34" charset="0"/>
              <a:buNone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пользователей по работе с ПО для:</a:t>
            </a:r>
            <a:endParaRPr lang="x-none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8948"/>
              </p:ext>
            </p:extLst>
          </p:nvPr>
        </p:nvGraphicFramePr>
        <p:xfrm>
          <a:off x="157018" y="5606477"/>
          <a:ext cx="8770559" cy="9328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692073">
                  <a:extLst>
                    <a:ext uri="{9D8B030D-6E8A-4147-A177-3AD203B41FA5}">
                      <a16:colId xmlns:a16="http://schemas.microsoft.com/office/drawing/2014/main" val="4260368397"/>
                    </a:ext>
                  </a:extLst>
                </a:gridCol>
                <a:gridCol w="4078486">
                  <a:extLst>
                    <a:ext uri="{9D8B030D-6E8A-4147-A177-3AD203B41FA5}">
                      <a16:colId xmlns:a16="http://schemas.microsoft.com/office/drawing/2014/main" val="3387415095"/>
                    </a:ext>
                  </a:extLst>
                </a:gridCol>
              </a:tblGrid>
              <a:tr h="932872">
                <a:tc>
                  <a:txBody>
                    <a:bodyPr/>
                    <a:lstStyle/>
                    <a:p>
                      <a:pPr marL="180000" indent="360000" algn="l">
                        <a:lnSpc>
                          <a:spcPts val="24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x-none" sz="24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региональных координаторов</a:t>
                      </a:r>
                    </a:p>
                    <a:p>
                      <a:pPr marL="180000" indent="360000" algn="l">
                        <a:lnSpc>
                          <a:spcPts val="24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x-none" sz="24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районных координаторов</a:t>
                      </a:r>
                      <a:endParaRPr lang="ru-RU" sz="2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0" indent="360000" algn="l">
                        <a:lnSpc>
                          <a:spcPts val="24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x-none" sz="24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организаторов в УО</a:t>
                      </a:r>
                    </a:p>
                    <a:p>
                      <a:pPr marL="360000" indent="360000" algn="l">
                        <a:lnSpc>
                          <a:spcPts val="24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x-none" sz="24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внешних наблюдателей</a:t>
                      </a:r>
                      <a:endParaRPr lang="x-none" sz="2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4880179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207824" y="5407781"/>
            <a:ext cx="8673573" cy="475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lnSpc>
                <a:spcPct val="60000"/>
              </a:lnSpc>
              <a:buFont typeface="Corbel" pitchFamily="34" charset="0"/>
              <a:buNone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Инструктивно-методические материалы (презентации) для: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399" y="138616"/>
            <a:ext cx="6855202" cy="14935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РИКЗ</a:t>
            </a:r>
            <a:br>
              <a:rPr lang="x-non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RIKC.BY</a:t>
            </a:r>
          </a:p>
        </p:txBody>
      </p:sp>
      <p:pic>
        <p:nvPicPr>
          <p:cNvPr id="8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3902" y="2548448"/>
            <a:ext cx="2191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пунктов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650" y="4892172"/>
            <a:ext cx="2536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организации и проведения НИКО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lad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213" y="1448076"/>
            <a:ext cx="6653855" cy="2571834"/>
          </a:xfrm>
          <a:prstGeom prst="rect">
            <a:avLst/>
          </a:prstGeom>
          <a:noFill/>
        </p:spPr>
      </p:pic>
      <p:pic>
        <p:nvPicPr>
          <p:cNvPr id="3" name="Picture 5" descr="C:\Users\wlad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4189" y="4043938"/>
            <a:ext cx="6260608" cy="2359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" y="607499"/>
            <a:ext cx="8722296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4735" y="1666002"/>
            <a:ext cx="42597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r>
              <a:rPr kumimoji="0" lang="x-non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x-non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функциональной грамотности учащихся учреждений образования Республики Беларусь,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общего среднего образования, на 2024 – 2026 годы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76" y="2719752"/>
            <a:ext cx="4409483" cy="2724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2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59125" y="3416060"/>
            <a:ext cx="7366958" cy="3071004"/>
          </a:xfrm>
          <a:prstGeom prst="rect">
            <a:avLst/>
          </a:prstGeom>
          <a:solidFill>
            <a:srgbClr val="000000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-49277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РИКЗ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883" y="4364966"/>
            <a:ext cx="2723972" cy="1155939"/>
          </a:xfrm>
        </p:spPr>
        <p:txBody>
          <a:bodyPr anchor="ctr">
            <a:noAutofit/>
          </a:bodyPr>
          <a:lstStyle/>
          <a:p>
            <a:pPr marL="0" indent="0" algn="r" defTabSz="45720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 для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процедур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УО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834" y="3737446"/>
            <a:ext cx="3980604" cy="2523605"/>
          </a:xfrm>
          <a:prstGeom prst="rect">
            <a:avLst/>
          </a:prstGeom>
        </p:spPr>
      </p:pic>
      <p:pic>
        <p:nvPicPr>
          <p:cNvPr id="1027" name="Picture 3" descr="C:\Users\wlad\Desktop\3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808" y="1023942"/>
            <a:ext cx="3979803" cy="1909042"/>
          </a:xfrm>
          <a:prstGeom prst="rect">
            <a:avLst/>
          </a:prstGeom>
          <a:noFill/>
        </p:spPr>
      </p:pic>
      <p:pic>
        <p:nvPicPr>
          <p:cNvPr id="1028" name="Picture 4" descr="C:\Users\wlad\Desktop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4829" y="1070395"/>
            <a:ext cx="4449993" cy="2268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8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61" y="574673"/>
            <a:ext cx="6571597" cy="658468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91" y="1533221"/>
            <a:ext cx="8192654" cy="5070764"/>
          </a:xfrm>
        </p:spPr>
        <p:txBody>
          <a:bodyPr>
            <a:noAutofit/>
          </a:bodyPr>
          <a:lstStyle/>
          <a:p>
            <a:pPr marL="252000" indent="-252000">
              <a:lnSpc>
                <a:spcPct val="10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должной проверки компьютерной техники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(соответствие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требованиям)</a:t>
            </a:r>
            <a:endParaRPr lang="x-none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>
              <a:lnSpc>
                <a:spcPct val="10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be-BY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еткое следование документам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инструкциям,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размещенным на сайте РИКЗ, а также документам, регламентирующим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НИКО</a:t>
            </a:r>
            <a:endParaRPr lang="x-none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>
              <a:lnSpc>
                <a:spcPct val="10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регламента: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диагностической работы каждой сессии должно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расписанию</a:t>
            </a:r>
            <a:endParaRPr lang="x-none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>
              <a:lnSpc>
                <a:spcPct val="10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замены участников 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 могут принять участие в тестировании,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x-non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нового участника </a:t>
            </a:r>
            <a:r>
              <a:rPr lang="x-none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x-none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endParaRPr lang="x-none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25" y="479327"/>
            <a:ext cx="831283" cy="8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01" y="589881"/>
            <a:ext cx="6571597" cy="856533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7" y="589882"/>
            <a:ext cx="8432800" cy="1700737"/>
          </a:xfrm>
        </p:spPr>
        <p:txBody>
          <a:bodyPr>
            <a:no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онтактная информация о рабочих группах в учреждениях, участвующих в организации и проведении НИКО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размещена на сайте: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niko.unibel.by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76992"/>
              </p:ext>
            </p:extLst>
          </p:nvPr>
        </p:nvGraphicFramePr>
        <p:xfrm>
          <a:off x="230909" y="2032000"/>
          <a:ext cx="8700655" cy="4553527"/>
        </p:xfrm>
        <a:graphic>
          <a:graphicData uri="http://schemas.openxmlformats.org/drawingml/2006/table">
            <a:tbl>
              <a:tblPr firstRow="1" firstCol="1" bandRow="1"/>
              <a:tblGrid>
                <a:gridCol w="4366168">
                  <a:extLst>
                    <a:ext uri="{9D8B030D-6E8A-4147-A177-3AD203B41FA5}">
                      <a16:colId xmlns:a16="http://schemas.microsoft.com/office/drawing/2014/main" val="3904742967"/>
                    </a:ext>
                  </a:extLst>
                </a:gridCol>
                <a:gridCol w="4334487">
                  <a:extLst>
                    <a:ext uri="{9D8B030D-6E8A-4147-A177-3AD203B41FA5}">
                      <a16:colId xmlns:a16="http://schemas.microsoft.com/office/drawing/2014/main" val="3380194778"/>
                    </a:ext>
                  </a:extLst>
                </a:gridCol>
              </a:tblGrid>
              <a:tr h="195041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</a:t>
                      </a:r>
                      <a:r>
                        <a:rPr lang="ru-BY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«Главный информационно-аналитический центр Министерства образования Республики Беларусь»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Технические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 использования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автоматизированной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информационной системы в ходе проведения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93783"/>
                  </a:ext>
                </a:extLst>
              </a:tr>
              <a:tr h="1301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у</a:t>
                      </a:r>
                      <a:r>
                        <a:rPr lang="ru-BY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чреждение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r>
                        <a:rPr lang="ru-BY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«Академия образования»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Научно-методическое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 НИКО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75764"/>
                  </a:ext>
                </a:extLst>
              </a:tr>
              <a:tr h="13015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«Республиканский институт контроля знаний»</a:t>
                      </a:r>
                      <a:endParaRPr lang="ru-BY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Организационное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сопровождение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проведения НИКО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32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52" y="2159039"/>
            <a:ext cx="5542897" cy="1016231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18249" y="3442125"/>
            <a:ext cx="6107502" cy="27427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2000" b="1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Беларусь,</a:t>
            </a:r>
            <a:endParaRPr lang="ru-RU" sz="20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УО «Республиканский институт контроля знаний»</a:t>
            </a:r>
          </a:p>
          <a:p>
            <a:pPr defTabSz="685800">
              <a:defRPr/>
            </a:pPr>
            <a: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220049, г. Минск, ул. Чайковского </a:t>
            </a:r>
            <a:r>
              <a:rPr lang="ru-RU" sz="2000" b="1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телефон: (017) </a:t>
            </a:r>
            <a:r>
              <a:rPr lang="ru-RU" sz="2000" b="1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311-00-05</a:t>
            </a:r>
            <a: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факс: (017) </a:t>
            </a:r>
            <a:r>
              <a:rPr lang="ru-RU" sz="2000" b="1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311-00-82</a:t>
            </a:r>
            <a:endParaRPr lang="ru-RU" sz="20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r>
              <a:rPr lang="en-US" sz="20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rPr>
              <a:t>priem@rikc.by</a:t>
            </a:r>
            <a:endParaRPr lang="ru-RU" sz="20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endParaRPr lang="be-BY" sz="2000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2" y="1045378"/>
            <a:ext cx="1276257" cy="8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65" y="921523"/>
            <a:ext cx="8779944" cy="1183592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</a:t>
            </a:r>
            <a:r>
              <a:rPr lang="x-non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4746" y="2479234"/>
            <a:ext cx="40247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x-non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x-none" sz="2800" b="1" i="1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лан</a:t>
            </a:r>
            <a:r>
              <a:rPr kumimoji="0" lang="x-none" sz="2800" b="1" i="1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x-none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x-none" sz="28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работников,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x-none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учащихся к НИКО</a:t>
            </a:r>
            <a:r>
              <a:rPr kumimoji="0" lang="x-none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23" y="2316766"/>
            <a:ext cx="4561830" cy="34334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7676" y="1014165"/>
            <a:ext cx="4103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x-none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оценка функциональной грамотности 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wan\Desktop\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1038659" y="3912859"/>
            <a:ext cx="7066682" cy="99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4799" y="2824615"/>
            <a:ext cx="47027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ЦЕЛЬ: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kumimoji="0" lang="x-none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объективной информации о состоянии системы общего среднего образования для принятия обоснованных управленческих решений в области государственной политики в сфере образования.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2" y="525230"/>
            <a:ext cx="1934467" cy="19344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3288337"/>
            <a:ext cx="3028299" cy="3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03" y="398258"/>
            <a:ext cx="7604715" cy="17168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УЧАСТНИКИ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НАГРУЗОЧНОГО ТЕСТИРОВАНИЯ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ПЛАТФОРМЫ ДЛЯ ПРОВЕДЕНИЯ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04" y="2183275"/>
            <a:ext cx="7749308" cy="3437990"/>
          </a:xfrm>
        </p:spPr>
        <p:txBody>
          <a:bodyPr>
            <a:noAutofit/>
          </a:bodyPr>
          <a:lstStyle/>
          <a:p>
            <a:pPr marL="214313" indent="-214313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x-none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</a:t>
            </a:r>
            <a:endParaRPr lang="ru" sz="2800" b="1" kern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IX, X</a:t>
            </a:r>
            <a:r>
              <a:rPr lang="x-none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x-none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класса учреждений общего среднего </a:t>
            </a:r>
            <a:r>
              <a:rPr lang="x-none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2800" kern="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x-none" sz="28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учащиеся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x-none" sz="28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курса учреждений образования, обеспечивающих освоение программ среднего специального и профессионально-технического </a:t>
            </a:r>
            <a:r>
              <a:rPr lang="x-none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</a:t>
            </a:r>
            <a:endParaRPr lang="ru" sz="28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7" y="4849096"/>
            <a:ext cx="1754988" cy="17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36" y="242176"/>
            <a:ext cx="7767782" cy="17344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 ПЛАТФОРМЫ ДЛЯ ПРОВЕДЕНИЯ НИКО</a:t>
            </a:r>
            <a:r>
              <a:rPr lang="x-none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октября</a:t>
            </a:r>
            <a:endParaRPr lang="en-US" sz="2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91" y="1902701"/>
            <a:ext cx="7462987" cy="4719760"/>
          </a:xfrm>
        </p:spPr>
        <p:txBody>
          <a:bodyPr>
            <a:noAutofit/>
          </a:bodyPr>
          <a:lstStyle/>
          <a:p>
            <a:pPr marL="3429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тестировании</a:t>
            </a:r>
            <a:r>
              <a:rPr lang="x-none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примут </a:t>
            </a:r>
            <a:r>
              <a:rPr lang="x-non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 </a:t>
            </a:r>
            <a:r>
              <a:rPr lang="x-none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x-none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 </a:t>
            </a:r>
            <a:r>
              <a:rPr lang="x-none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x-none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</a:t>
            </a:r>
            <a:r>
              <a:rPr lang="x-non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x-none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x-none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Витебская </a:t>
            </a:r>
            <a:r>
              <a:rPr lang="x-non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x-none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x-none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Могилевская </a:t>
            </a:r>
            <a:r>
              <a:rPr lang="x-non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x-none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</a:t>
            </a:r>
            <a:r>
              <a:rPr lang="x-non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x-none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x-none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Гомельская </a:t>
            </a:r>
            <a:r>
              <a:rPr lang="x-non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x-none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x-none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01" y="3142211"/>
            <a:ext cx="3486075" cy="32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018" y="308501"/>
            <a:ext cx="5800437" cy="130787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НАГРУЗОЧНОЕ ТЕСТИРОВАНИЕ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октября</a:t>
            </a:r>
            <a:endParaRPr lang="en-US" sz="2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668" y="1911917"/>
            <a:ext cx="8461136" cy="877455"/>
          </a:xfrm>
        </p:spPr>
        <p:txBody>
          <a:bodyPr>
            <a:no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BY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BY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</a:t>
            </a:r>
            <a:r>
              <a:rPr lang="ru-BY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будут участвовать в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нагрузочном тестировании</a:t>
            </a:r>
            <a:r>
              <a:rPr lang="ru-BY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09447"/>
              </p:ext>
            </p:extLst>
          </p:nvPr>
        </p:nvGraphicFramePr>
        <p:xfrm>
          <a:off x="299203" y="3906990"/>
          <a:ext cx="4356001" cy="262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391">
                  <a:extLst>
                    <a:ext uri="{9D8B030D-6E8A-4147-A177-3AD203B41FA5}">
                      <a16:colId xmlns:a16="http://schemas.microsoft.com/office/drawing/2014/main" val="4260368397"/>
                    </a:ext>
                  </a:extLst>
                </a:gridCol>
                <a:gridCol w="1389391">
                  <a:extLst>
                    <a:ext uri="{9D8B030D-6E8A-4147-A177-3AD203B41FA5}">
                      <a16:colId xmlns:a16="http://schemas.microsoft.com/office/drawing/2014/main" val="3387415095"/>
                    </a:ext>
                  </a:extLst>
                </a:gridCol>
                <a:gridCol w="1577219">
                  <a:extLst>
                    <a:ext uri="{9D8B030D-6E8A-4147-A177-3AD203B41FA5}">
                      <a16:colId xmlns:a16="http://schemas.microsoft.com/office/drawing/2014/main" val="659848746"/>
                    </a:ext>
                  </a:extLst>
                </a:gridCol>
              </a:tblGrid>
              <a:tr h="918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334641"/>
                  </a:ext>
                </a:extLst>
              </a:tr>
              <a:tr h="427428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83488"/>
                  </a:ext>
                </a:extLst>
              </a:tr>
              <a:tr h="4274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/>
                </a:tc>
                <a:extLst>
                  <a:ext uri="{0D108BD9-81ED-4DB2-BD59-A6C34878D82A}">
                    <a16:rowId xmlns:a16="http://schemas.microsoft.com/office/drawing/2014/main" val="1994880179"/>
                  </a:ext>
                </a:extLst>
              </a:tr>
              <a:tr h="427428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21564"/>
                  </a:ext>
                </a:extLst>
              </a:tr>
              <a:tr h="4274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/>
                </a:tc>
                <a:extLst>
                  <a:ext uri="{0D108BD9-81ED-4DB2-BD59-A6C34878D82A}">
                    <a16:rowId xmlns:a16="http://schemas.microsoft.com/office/drawing/2014/main" val="414683029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6803" y="3377107"/>
            <a:ext cx="386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</a:t>
            </a:r>
            <a:endParaRPr kumimoji="0" lang="ru-RU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804" y="2875834"/>
            <a:ext cx="386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BY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 учащихся</a:t>
            </a:r>
            <a:endParaRPr lang="x-none" sz="24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06" y="3899399"/>
            <a:ext cx="3017591" cy="26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355" y="262317"/>
            <a:ext cx="4513290" cy="11055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</a:t>
            </a: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202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0F18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ноября</a:t>
            </a:r>
            <a:endParaRPr lang="en-US" sz="2800" b="1" dirty="0">
              <a:solidFill>
                <a:srgbClr val="0F18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432" y="1579421"/>
            <a:ext cx="8461136" cy="994364"/>
          </a:xfrm>
        </p:spPr>
        <p:txBody>
          <a:bodyPr>
            <a:normAutofit/>
          </a:bodyPr>
          <a:lstStyle/>
          <a:p>
            <a:pPr marL="34290" indent="0" algn="ctr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BY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20 000 </a:t>
            </a:r>
            <a:r>
              <a:rPr lang="ru-BY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будут участвовать в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 Национального</a:t>
            </a:r>
            <a:r>
              <a:rPr lang="ru-BY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BY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образования </a:t>
            </a:r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92405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10848"/>
              </p:ext>
            </p:extLst>
          </p:nvPr>
        </p:nvGraphicFramePr>
        <p:xfrm>
          <a:off x="296203" y="3912656"/>
          <a:ext cx="4230252" cy="2627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084">
                  <a:extLst>
                    <a:ext uri="{9D8B030D-6E8A-4147-A177-3AD203B41FA5}">
                      <a16:colId xmlns:a16="http://schemas.microsoft.com/office/drawing/2014/main" val="4260368397"/>
                    </a:ext>
                  </a:extLst>
                </a:gridCol>
                <a:gridCol w="1410084">
                  <a:extLst>
                    <a:ext uri="{9D8B030D-6E8A-4147-A177-3AD203B41FA5}">
                      <a16:colId xmlns:a16="http://schemas.microsoft.com/office/drawing/2014/main" val="3387415095"/>
                    </a:ext>
                  </a:extLst>
                </a:gridCol>
                <a:gridCol w="1410084">
                  <a:extLst>
                    <a:ext uri="{9D8B030D-6E8A-4147-A177-3AD203B41FA5}">
                      <a16:colId xmlns:a16="http://schemas.microsoft.com/office/drawing/2014/main" val="659848746"/>
                    </a:ext>
                  </a:extLst>
                </a:gridCol>
              </a:tblGrid>
              <a:tr h="8691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334641"/>
                  </a:ext>
                </a:extLst>
              </a:tr>
              <a:tr h="43962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83488"/>
                  </a:ext>
                </a:extLst>
              </a:tr>
              <a:tr h="4396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/>
                </a:tc>
                <a:extLst>
                  <a:ext uri="{0D108BD9-81ED-4DB2-BD59-A6C34878D82A}">
                    <a16:rowId xmlns:a16="http://schemas.microsoft.com/office/drawing/2014/main" val="1994880179"/>
                  </a:ext>
                </a:extLst>
              </a:tr>
              <a:tr h="43962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21564"/>
                  </a:ext>
                </a:extLst>
              </a:tr>
              <a:tr h="4396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 anchor="ctr"/>
                </a:tc>
                <a:extLst>
                  <a:ext uri="{0D108BD9-81ED-4DB2-BD59-A6C34878D82A}">
                    <a16:rowId xmlns:a16="http://schemas.microsoft.com/office/drawing/2014/main" val="414683029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7631" y="3352866"/>
            <a:ext cx="3067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</a:t>
            </a:r>
            <a:endParaRPr kumimoji="0" lang="ru-RU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19941"/>
              </p:ext>
            </p:extLst>
          </p:nvPr>
        </p:nvGraphicFramePr>
        <p:xfrm>
          <a:off x="4628049" y="3912655"/>
          <a:ext cx="4230252" cy="2627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084">
                  <a:extLst>
                    <a:ext uri="{9D8B030D-6E8A-4147-A177-3AD203B41FA5}">
                      <a16:colId xmlns:a16="http://schemas.microsoft.com/office/drawing/2014/main" val="2521112778"/>
                    </a:ext>
                  </a:extLst>
                </a:gridCol>
                <a:gridCol w="1410084">
                  <a:extLst>
                    <a:ext uri="{9D8B030D-6E8A-4147-A177-3AD203B41FA5}">
                      <a16:colId xmlns:a16="http://schemas.microsoft.com/office/drawing/2014/main" val="3887444261"/>
                    </a:ext>
                  </a:extLst>
                </a:gridCol>
                <a:gridCol w="1410084">
                  <a:extLst>
                    <a:ext uri="{9D8B030D-6E8A-4147-A177-3AD203B41FA5}">
                      <a16:colId xmlns:a16="http://schemas.microsoft.com/office/drawing/2014/main" val="1617319908"/>
                    </a:ext>
                  </a:extLst>
                </a:gridCol>
              </a:tblGrid>
              <a:tr h="869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сессии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сессии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>
                    <a:solidFill>
                      <a:srgbClr val="567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>
                    <a:solidFill>
                      <a:srgbClr val="567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52419"/>
                  </a:ext>
                </a:extLst>
              </a:tr>
              <a:tr h="43962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76974"/>
                  </a:ext>
                </a:extLst>
              </a:tr>
              <a:tr h="4396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/>
                </a:tc>
                <a:extLst>
                  <a:ext uri="{0D108BD9-81ED-4DB2-BD59-A6C34878D82A}">
                    <a16:rowId xmlns:a16="http://schemas.microsoft.com/office/drawing/2014/main" val="3616632798"/>
                  </a:ext>
                </a:extLst>
              </a:tr>
              <a:tr h="43962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>
                    <a:solidFill>
                      <a:srgbClr val="567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9928"/>
                  </a:ext>
                </a:extLst>
              </a:tr>
              <a:tr h="4396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 marT="0" marB="0" anchor="ctr"/>
                </a:tc>
                <a:extLst>
                  <a:ext uri="{0D108BD9-81ED-4DB2-BD59-A6C34878D82A}">
                    <a16:rowId xmlns:a16="http://schemas.microsoft.com/office/drawing/2014/main" val="204071780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59353" y="3352866"/>
            <a:ext cx="2967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 </a:t>
            </a:r>
            <a:endParaRPr kumimoji="0" lang="ru-RU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7329" y="2848710"/>
            <a:ext cx="280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учащихся</a:t>
            </a:r>
            <a:endParaRPr lang="x-none" sz="24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9175" y="2848710"/>
            <a:ext cx="280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50000"/>
              </a:lnSpc>
              <a:buNone/>
            </a:pPr>
            <a:r>
              <a:rPr lang="ru-BY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учащихся</a:t>
            </a:r>
            <a:endParaRPr lang="x-none" sz="24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1745</Words>
  <Application>Microsoft Office PowerPoint</Application>
  <PresentationFormat>Экран (4:3)</PresentationFormat>
  <Paragraphs>241</Paragraphs>
  <Slides>33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Corbel</vt:lpstr>
      <vt:lpstr>Rockwell</vt:lpstr>
      <vt:lpstr>Symbol</vt:lpstr>
      <vt:lpstr>Tahoma</vt:lpstr>
      <vt:lpstr>Times New Roman</vt:lpstr>
      <vt:lpstr>Wingdings</vt:lpstr>
      <vt:lpstr>Wingdings 2</vt:lpstr>
      <vt:lpstr>Основа</vt:lpstr>
      <vt:lpstr>Рамка</vt:lpstr>
      <vt:lpstr>Особенности организации и проведения нагрузочного тестирования платформы для проведения НИКО и репетиции НИКО</vt:lpstr>
      <vt:lpstr>Документы, регламентирующие проведение НИКО</vt:lpstr>
      <vt:lpstr>Документы, регламентирующие проведение НИКО</vt:lpstr>
      <vt:lpstr>Документы, регламентирующие проведение НИКО</vt:lpstr>
      <vt:lpstr>Презентация PowerPoint</vt:lpstr>
      <vt:lpstr>УЧАСТНИКИ НАГРУЗОЧНОГО ТЕСТИРОВАНИЯ ПЛАТФОРМЫ ДЛЯ ПРОВЕДЕНИЯ НИКО</vt:lpstr>
      <vt:lpstr>НАГРУЗОЧНОЕ ТЕСТИРОВАНИЕ ПЛАТФОРМЫ ДЛЯ ПРОВЕДЕНИЯ НИКО 21 октября</vt:lpstr>
      <vt:lpstr>НАГРУЗОЧНОЕ ТЕСТИРОВАНИЕ 2025 21 октября</vt:lpstr>
      <vt:lpstr>РЕПЕТИЦИЯ НИКО 2025 25 ноября</vt:lpstr>
      <vt:lpstr>Презентация PowerPoint</vt:lpstr>
      <vt:lpstr>НАГРУЗОЧНОЕ ТЕСТИРОВАНИЕ РОЛЬ РЕГИОНАЛЬНЫХ КООРДИНАТОРОВ</vt:lpstr>
      <vt:lpstr>НАГРУЗОЧНОЕ ТЕСТИРОВАНИЕ РОЛЬ РЕГИОНАЛЬНЫХ КООРДИНАТОРОВ</vt:lpstr>
      <vt:lpstr>НАГРУЗОЧНОЕ ТЕСТИРОВАНИЕ РОЛЬ РЕГИОНАЛЬНЫХ КООРДИНАТОРОВ</vt:lpstr>
      <vt:lpstr>НАГРУЗОЧНОЕ ТЕСТИРОВАНИЕ РОЛЬ РЕГИОНАЛЬНЫХ КООРДИНАТОРОВ</vt:lpstr>
      <vt:lpstr>НАГРУЗОЧНОЕ ТЕСТИРОВАНИЕ РОЛЬ РАЙОННЫХ КООРДИНАТОРОВ</vt:lpstr>
      <vt:lpstr>НАГРУЗОЧНОЕ ТЕСТИРОВАНИЕ РОЛЬ РАЙОННЫХ КООРДИНАТОРОВ</vt:lpstr>
      <vt:lpstr>НАГРУЗОЧНОЕ ТЕСТИРОВАНИЕ РОЛЬ ОРГАНИЗАТОРОВ НИКО В УО</vt:lpstr>
      <vt:lpstr>Презентация PowerPoint</vt:lpstr>
      <vt:lpstr>НАГРУЗОЧНОЕ ТЕСТИРОВАНИЕ СПЕЦИАЛИСТ В ОБЛАСТИ КОМПЬЮТЕРНЫХ ТЕХНОЛОГИЙ</vt:lpstr>
      <vt:lpstr>НАГРУЗОЧНОЕ ТЕСТИРОВАНИЕ</vt:lpstr>
      <vt:lpstr>НАГРУЗОЧНОЕ ТЕСТИРОВАНИЕ</vt:lpstr>
      <vt:lpstr>НАГРУЗОЧНОЕ ТЕСТИРОВАНИЕ</vt:lpstr>
      <vt:lpstr>НАГРУЗОЧНОЕ ТЕСТИРОВАНИЕ</vt:lpstr>
      <vt:lpstr>НАГРУЗОЧНОЕ ТЕСТИРОВАНИЕ</vt:lpstr>
      <vt:lpstr>НАГРУЗОЧНОЕ ТЕСТИРОВАНИЕ</vt:lpstr>
      <vt:lpstr>НАГРУЗОЧНОЕ ТЕСТИРОВАНИЕ</vt:lpstr>
      <vt:lpstr>НАГРУЗОЧНОЕ ТЕСТИРОВАНИЕ</vt:lpstr>
      <vt:lpstr>НА САЙТЕ РИКЗ</vt:lpstr>
      <vt:lpstr>Официальный сайт РИКЗ RIKC.BY</vt:lpstr>
      <vt:lpstr>На сайте РИКЗ</vt:lpstr>
      <vt:lpstr>ОБРАТИТЬ ВНИМАНИЕ</vt:lpstr>
      <vt:lpstr>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2023-10-05T08:14:03Z</dcterms:created>
  <dcterms:modified xsi:type="dcterms:W3CDTF">2025-10-16T06:52:39Z</dcterms:modified>
</cp:coreProperties>
</file>